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61" r:id="rId1"/>
  </p:sldMasterIdLst>
  <p:notesMasterIdLst>
    <p:notesMasterId r:id="rId11"/>
  </p:notesMasterIdLst>
  <p:sldIdLst>
    <p:sldId id="266" r:id="rId2"/>
    <p:sldId id="267" r:id="rId3"/>
    <p:sldId id="281" r:id="rId4"/>
    <p:sldId id="276" r:id="rId5"/>
    <p:sldId id="277" r:id="rId6"/>
    <p:sldId id="278" r:id="rId7"/>
    <p:sldId id="280" r:id="rId8"/>
    <p:sldId id="279" r:id="rId9"/>
    <p:sldId id="284" r:id="rId10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1F00"/>
    <a:srgbClr val="FF2800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6"/>
    <p:restoredTop sz="94643"/>
  </p:normalViewPr>
  <p:slideViewPr>
    <p:cSldViewPr>
      <p:cViewPr>
        <p:scale>
          <a:sx n="96" d="100"/>
          <a:sy n="96" d="100"/>
        </p:scale>
        <p:origin x="320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3928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EDD4EDD9-2D3D-264D-8D16-8857EC493268}" type="datetimeFigureOut">
              <a:rPr lang="en-US"/>
              <a:pPr>
                <a:defRPr/>
              </a:pPr>
              <a:t>2/18/17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5C229F5D-29E6-9D4D-B956-DDA57F6E38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46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229F5D-29E6-9D4D-B956-DDA57F6E38C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561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229F5D-29E6-9D4D-B956-DDA57F6E38C8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56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229F5D-29E6-9D4D-B956-DDA57F6E38C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683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229F5D-29E6-9D4D-B956-DDA57F6E38C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792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229F5D-29E6-9D4D-B956-DDA57F6E38C8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012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229F5D-29E6-9D4D-B956-DDA57F6E38C8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223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 bwMode="auto">
          <a:xfrm>
            <a:off x="457200" y="838200"/>
            <a:ext cx="8229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3600" dirty="0" smtClean="0">
                <a:solidFill>
                  <a:srgbClr val="C12030"/>
                </a:solidFill>
                <a:latin typeface="Helvetica CE" charset="0"/>
                <a:cs typeface="Helvetica CE" charset="0"/>
              </a:rPr>
              <a:t>Headline </a:t>
            </a:r>
            <a:r>
              <a:rPr lang="en-US" sz="3600" dirty="0" err="1" smtClean="0">
                <a:solidFill>
                  <a:srgbClr val="C12030"/>
                </a:solidFill>
                <a:latin typeface="Helvetica CE" charset="0"/>
                <a:cs typeface="Helvetica CE" charset="0"/>
              </a:rPr>
              <a:t>Lorem</a:t>
            </a:r>
            <a:r>
              <a:rPr lang="en-US" sz="3600" dirty="0" smtClean="0">
                <a:solidFill>
                  <a:srgbClr val="C12030"/>
                </a:solidFill>
                <a:latin typeface="Helvetica CE" charset="0"/>
                <a:cs typeface="Helvetica CE" charset="0"/>
              </a:rPr>
              <a:t> </a:t>
            </a:r>
            <a:r>
              <a:rPr lang="en-US" sz="3600" dirty="0" err="1" smtClean="0">
                <a:solidFill>
                  <a:srgbClr val="C12030"/>
                </a:solidFill>
                <a:latin typeface="Helvetica CE" charset="0"/>
                <a:cs typeface="Helvetica CE" charset="0"/>
              </a:rPr>
              <a:t>Ipsum</a:t>
            </a:r>
            <a:r>
              <a:rPr lang="en-US" sz="3600" dirty="0" smtClean="0">
                <a:solidFill>
                  <a:srgbClr val="C12030"/>
                </a:solidFill>
                <a:latin typeface="Helvetica CE" charset="0"/>
                <a:cs typeface="Helvetica CE" charset="0"/>
              </a:rPr>
              <a:t/>
            </a:r>
            <a:br>
              <a:rPr lang="en-US" sz="3600" dirty="0" smtClean="0">
                <a:solidFill>
                  <a:srgbClr val="C12030"/>
                </a:solidFill>
                <a:latin typeface="Helvetica CE" charset="0"/>
                <a:cs typeface="Helvetica CE" charset="0"/>
              </a:rPr>
            </a:br>
            <a:r>
              <a:rPr lang="en-US" sz="3600" dirty="0" smtClean="0">
                <a:latin typeface="Helvetica CE" charset="0"/>
                <a:cs typeface="Helvetica CE" charset="0"/>
              </a:rPr>
              <a:t/>
            </a:r>
            <a:br>
              <a:rPr lang="en-US" sz="3600" dirty="0" smtClean="0">
                <a:latin typeface="Helvetica CE" charset="0"/>
                <a:cs typeface="Helvetica CE" charset="0"/>
              </a:rPr>
            </a:br>
            <a:endParaRPr lang="en-US" sz="3600" dirty="0" smtClean="0">
              <a:solidFill>
                <a:srgbClr val="C12030"/>
              </a:solidFill>
              <a:latin typeface="Helvetica CE" charset="0"/>
              <a:cs typeface="Helvetica CE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57200" y="1600200"/>
            <a:ext cx="8229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dirty="0" smtClean="0">
                <a:latin typeface="ITC New Baskerville Roman" charset="0"/>
              </a:rPr>
              <a:t>Body content.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762000" y="6370638"/>
            <a:ext cx="5410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C3AD6D-58F0-034D-B0C1-6C0BA37C02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665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D81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D81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3" name="Picture 9" descr="titl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3" t="33368" r="10869" b="40395"/>
          <a:stretch>
            <a:fillRect/>
          </a:stretch>
        </p:blipFill>
        <p:spPr bwMode="auto">
          <a:xfrm>
            <a:off x="228600" y="1066800"/>
            <a:ext cx="3179762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00049" y="1852260"/>
            <a:ext cx="5695951" cy="586140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280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-2822" y="1"/>
            <a:ext cx="9146822" cy="10668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1">
                <a:latin typeface="Helvetica Light Oblique" charset="0"/>
                <a:ea typeface="Helvetica Light Oblique" charset="0"/>
                <a:cs typeface="Helvetica Light Oblique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3094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06900"/>
            <a:ext cx="8229600" cy="1304421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906713"/>
            <a:ext cx="8229600" cy="14366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0C5CED-6953-1541-912E-78DA273A3A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5480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457200" y="838201"/>
            <a:ext cx="8229600" cy="762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A48B59-619E-F043-9EFD-E705B6A4A3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1244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8080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20F4A2-D16A-5F42-8D72-49BC3B3189A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8942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162"/>
            <a:ext cx="8229600" cy="9604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3C97BA-9295-8643-9109-76B01B3AC2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003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40A16E-DD2A-CA4C-B967-AB6AF872A1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86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3008313" cy="673100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62000"/>
            <a:ext cx="5111750" cy="53641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CB31C-FC86-784C-8887-C674547AA39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8444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38199"/>
            <a:ext cx="5486400" cy="388937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056EB6-FE9F-9B4B-938A-E3B987C383E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1599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66800"/>
          </a:xfrm>
          <a:prstGeom prst="rect">
            <a:avLst/>
          </a:prstGeom>
          <a:solidFill>
            <a:srgbClr val="D81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0" y="6370638"/>
            <a:ext cx="55086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600" b="0" i="1">
                <a:solidFill>
                  <a:schemeClr val="tx1">
                    <a:tint val="75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0825" y="6370638"/>
            <a:ext cx="457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898989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>
              <a:defRPr/>
            </a:pPr>
            <a:fld id="{78B3AAAD-471D-3E40-B2A7-1208A5557A3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9144000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04800" y="6248400"/>
            <a:ext cx="8686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6324600" y="6304845"/>
            <a:ext cx="2763853" cy="50742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3" r:id="rId10"/>
  </p:sldLayoutIdLst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800" kern="1200">
          <a:solidFill>
            <a:srgbClr val="F2F2F2"/>
          </a:solidFill>
          <a:latin typeface="Helvetica"/>
          <a:ea typeface="ＭＳ Ｐゴシック" charset="0"/>
          <a:cs typeface="ＭＳ Ｐゴシック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F2F2F2"/>
          </a:solidFill>
          <a:latin typeface="Helvetica" pitchFamily="34" charset="0"/>
          <a:ea typeface="ＭＳ Ｐゴシック" charset="0"/>
          <a:cs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F2F2F2"/>
          </a:solidFill>
          <a:latin typeface="Helvetica" pitchFamily="34" charset="0"/>
          <a:ea typeface="ＭＳ Ｐゴシック" charset="0"/>
          <a:cs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F2F2F2"/>
          </a:solidFill>
          <a:latin typeface="Helvetica" pitchFamily="34" charset="0"/>
          <a:ea typeface="ＭＳ Ｐゴシック" charset="0"/>
          <a:cs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F2F2F2"/>
          </a:solidFill>
          <a:latin typeface="Helvetica" pitchFamily="34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Helvetica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Helvetica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Helvetica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Helvetica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Helvetica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emf"/><Relationship Id="rId1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emf"/><Relationship Id="rId8" Type="http://schemas.openxmlformats.org/officeDocument/2006/relationships/image" Target="../media/image9.emf"/><Relationship Id="rId9" Type="http://schemas.openxmlformats.org/officeDocument/2006/relationships/image" Target="../media/image10.emf"/><Relationship Id="rId10" Type="http://schemas.openxmlformats.org/officeDocument/2006/relationships/image" Target="../media/image11.emf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emf"/><Relationship Id="rId12" Type="http://schemas.openxmlformats.org/officeDocument/2006/relationships/image" Target="../media/image13.tiff"/><Relationship Id="rId13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emf"/><Relationship Id="rId9" Type="http://schemas.openxmlformats.org/officeDocument/2006/relationships/image" Target="../media/image9.emf"/><Relationship Id="rId10" Type="http://schemas.openxmlformats.org/officeDocument/2006/relationships/image" Target="../media/image10.emf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emf"/><Relationship Id="rId12" Type="http://schemas.openxmlformats.org/officeDocument/2006/relationships/image" Target="../media/image13.tiff"/><Relationship Id="rId13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emf"/><Relationship Id="rId9" Type="http://schemas.openxmlformats.org/officeDocument/2006/relationships/image" Target="../media/image9.emf"/><Relationship Id="rId10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tiff"/><Relationship Id="rId12" Type="http://schemas.openxmlformats.org/officeDocument/2006/relationships/image" Target="../media/image18.emf"/><Relationship Id="rId13" Type="http://schemas.openxmlformats.org/officeDocument/2006/relationships/image" Target="../media/image19.emf"/><Relationship Id="rId1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9.emf"/><Relationship Id="rId7" Type="http://schemas.openxmlformats.org/officeDocument/2006/relationships/image" Target="../media/image11.emf"/><Relationship Id="rId8" Type="http://schemas.openxmlformats.org/officeDocument/2006/relationships/image" Target="../media/image16.emf"/><Relationship Id="rId9" Type="http://schemas.openxmlformats.org/officeDocument/2006/relationships/image" Target="../media/image17.emf"/><Relationship Id="rId10" Type="http://schemas.openxmlformats.org/officeDocument/2006/relationships/image" Target="../media/image1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6" Type="http://schemas.openxmlformats.org/officeDocument/2006/relationships/image" Target="../media/image22.emf"/><Relationship Id="rId7" Type="http://schemas.openxmlformats.org/officeDocument/2006/relationships/image" Target="../media/image23.emf"/><Relationship Id="rId8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5.emf"/><Relationship Id="rId6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6.emf"/><Relationship Id="rId6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8.emf"/><Relationship Id="rId6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emf"/><Relationship Id="rId1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Linear </a:t>
            </a:r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0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925865" y="2002043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31111" y="2406754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14400" y="3193822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8"/>
          <p:cNvGrpSpPr/>
          <p:nvPr/>
        </p:nvGrpSpPr>
        <p:grpSpPr>
          <a:xfrm>
            <a:off x="1153065" y="1371600"/>
            <a:ext cx="1727639" cy="2041623"/>
            <a:chOff x="1153065" y="1066800"/>
            <a:chExt cx="1727639" cy="2041623"/>
          </a:xfrm>
        </p:grpSpPr>
        <p:sp>
          <p:nvSpPr>
            <p:cNvPr id="10" name="TextBox 9"/>
            <p:cNvSpPr txBox="1"/>
            <p:nvPr/>
          </p:nvSpPr>
          <p:spPr>
            <a:xfrm rot="19289708">
              <a:off x="1890104" y="1066800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 bwMode="auto">
            <a:xfrm rot="16200000">
              <a:off x="1652165" y="2504210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1369688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7446" y="1703162"/>
              <a:ext cx="227180" cy="212563"/>
            </a:xfrm>
            <a:prstGeom prst="rect">
              <a:avLst/>
            </a:prstGeom>
            <a:ln w="12700" cmpd="sng">
              <a:noFill/>
            </a:ln>
          </p:spPr>
        </p:pic>
        <p:cxnSp>
          <p:nvCxnSpPr>
            <p:cNvPr id="14" name="Straight Connector 13"/>
            <p:cNvCxnSpPr/>
            <p:nvPr/>
          </p:nvCxnSpPr>
          <p:spPr bwMode="auto">
            <a:xfrm>
              <a:off x="1369688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1646779" y="2803622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5570" y="2854754"/>
              <a:ext cx="147818" cy="228600"/>
            </a:xfrm>
            <a:prstGeom prst="rect">
              <a:avLst/>
            </a:prstGeom>
          </p:spPr>
        </p:pic>
        <p:sp>
          <p:nvSpPr>
            <p:cNvPr id="17" name="TextBox 40"/>
            <p:cNvSpPr txBox="1">
              <a:spLocks noChangeArrowheads="1"/>
            </p:cNvSpPr>
            <p:nvPr/>
          </p:nvSpPr>
          <p:spPr bwMode="auto">
            <a:xfrm rot="16200000">
              <a:off x="1133222" y="2290065"/>
              <a:ext cx="533400" cy="493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800" dirty="0"/>
                <a:t>…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34889" y="2008198"/>
              <a:ext cx="147818" cy="22860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 bwMode="auto">
            <a:xfrm>
              <a:off x="1646779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>
              <a:off x="1928488" y="2803622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1649342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" name="Rectangle 21"/>
            <p:cNvSpPr/>
            <p:nvPr/>
          </p:nvSpPr>
          <p:spPr bwMode="auto">
            <a:xfrm>
              <a:off x="1925409" y="1660622"/>
              <a:ext cx="330970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 bwMode="auto">
            <a:xfrm>
              <a:off x="1918482" y="1965422"/>
              <a:ext cx="337897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" name="TextBox 23"/>
            <p:cNvSpPr txBox="1"/>
            <p:nvPr/>
          </p:nvSpPr>
          <p:spPr>
            <a:xfrm>
              <a:off x="1867682" y="1680736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19ys</a:t>
              </a:r>
              <a:endParaRPr lang="en-US" sz="1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379" y="1994003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34ys</a:t>
              </a:r>
              <a:endParaRPr lang="en-US" sz="10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93669" y="168841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40K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85203" y="199398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55K</a:t>
              </a:r>
              <a:endParaRPr 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70579" y="2834410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90K</a:t>
              </a:r>
              <a:endParaRPr lang="en-US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76149" y="2826713"/>
              <a:ext cx="509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24ys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 rot="19289708">
              <a:off x="1295105" y="114770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Gender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 rot="19289708">
              <a:off x="1575118" y="112606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Weight</a:t>
              </a:r>
              <a:endParaRPr lang="en-US" dirty="0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1600200"/>
            <a:ext cx="755985" cy="254167"/>
          </a:xfrm>
          <a:prstGeom prst="rect">
            <a:avLst/>
          </a:prstGeom>
        </p:spPr>
      </p:pic>
      <p:sp>
        <p:nvSpPr>
          <p:cNvPr id="33" name="Left Brace 32"/>
          <p:cNvSpPr/>
          <p:nvPr/>
        </p:nvSpPr>
        <p:spPr bwMode="auto">
          <a:xfrm>
            <a:off x="714022" y="2161916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202" y="2683780"/>
            <a:ext cx="136518" cy="114500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2277107" y="1219200"/>
            <a:ext cx="1685293" cy="2157210"/>
            <a:chOff x="2286000" y="914400"/>
            <a:chExt cx="1685293" cy="2157210"/>
          </a:xfrm>
        </p:grpSpPr>
        <p:sp>
          <p:nvSpPr>
            <p:cNvPr id="36" name="Rectangle 35"/>
            <p:cNvSpPr/>
            <p:nvPr/>
          </p:nvSpPr>
          <p:spPr bwMode="auto">
            <a:xfrm>
              <a:off x="2439445" y="1637921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 bwMode="auto">
            <a:xfrm>
              <a:off x="2439445" y="1942721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 rot="19289708">
              <a:off x="2286000" y="914400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377356" y="1640589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3.1</a:t>
              </a:r>
              <a:endParaRPr lang="en-US" sz="14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368890" y="19256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1.2</a:t>
              </a:r>
              <a:endParaRPr lang="en-US" sz="1400" dirty="0"/>
            </a:p>
          </p:txBody>
        </p:sp>
        <p:sp>
          <p:nvSpPr>
            <p:cNvPr id="41" name="Rectangle 40"/>
            <p:cNvSpPr/>
            <p:nvPr/>
          </p:nvSpPr>
          <p:spPr bwMode="auto">
            <a:xfrm rot="16200000">
              <a:off x="2439446" y="2780920"/>
              <a:ext cx="276578" cy="30479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363622" y="27638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2.5</a:t>
              </a:r>
              <a:endParaRPr lang="en-US" sz="1400" dirty="0"/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1800" y="1613430"/>
            <a:ext cx="702544" cy="229403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 bwMode="auto">
          <a:xfrm>
            <a:off x="1353837" y="1954557"/>
            <a:ext cx="923282" cy="322562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2429518" y="1947701"/>
            <a:ext cx="288038" cy="284177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46" name="Straight Connector 45"/>
          <p:cNvCxnSpPr>
            <a:stCxn id="10" idx="2"/>
          </p:cNvCxnSpPr>
          <p:nvPr/>
        </p:nvCxnSpPr>
        <p:spPr bwMode="auto">
          <a:xfrm>
            <a:off x="911393" y="1854367"/>
            <a:ext cx="384007" cy="20303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/>
          <p:cNvCxnSpPr>
            <a:stCxn id="11" idx="2"/>
          </p:cNvCxnSpPr>
          <p:nvPr/>
        </p:nvCxnSpPr>
        <p:spPr bwMode="auto">
          <a:xfrm flipH="1">
            <a:off x="2717556" y="1842833"/>
            <a:ext cx="605516" cy="24695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9" name="Group 48"/>
          <p:cNvGrpSpPr/>
          <p:nvPr/>
        </p:nvGrpSpPr>
        <p:grpSpPr>
          <a:xfrm>
            <a:off x="5410200" y="1066800"/>
            <a:ext cx="1143000" cy="762000"/>
            <a:chOff x="5410200" y="1066800"/>
            <a:chExt cx="1143000" cy="762000"/>
          </a:xfrm>
        </p:grpSpPr>
        <p:sp>
          <p:nvSpPr>
            <p:cNvPr id="50" name="Oval Callout 49"/>
            <p:cNvSpPr/>
            <p:nvPr/>
          </p:nvSpPr>
          <p:spPr bwMode="auto">
            <a:xfrm>
              <a:off x="5410200" y="1066800"/>
              <a:ext cx="1143000" cy="762000"/>
            </a:xfrm>
            <a:prstGeom prst="wedgeEllipseCallout">
              <a:avLst>
                <a:gd name="adj1" fmla="val 86911"/>
                <a:gd name="adj2" fmla="val 58796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15000" y="1295400"/>
              <a:ext cx="514297" cy="346364"/>
            </a:xfrm>
            <a:prstGeom prst="rect">
              <a:avLst/>
            </a:prstGeom>
          </p:spPr>
        </p:pic>
      </p:grpSp>
      <p:pic>
        <p:nvPicPr>
          <p:cNvPr id="52" name="Picture 5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00" y="3581400"/>
            <a:ext cx="3028330" cy="887757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3352800" y="4884843"/>
            <a:ext cx="236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Prediction</a:t>
            </a:r>
          </a:p>
          <a:p>
            <a:pPr marL="285750" indent="-285750">
              <a:buFont typeface="Wingdings" charset="2"/>
              <a:buChar char="q"/>
            </a:pPr>
            <a:endParaRPr lang="en-US" dirty="0" smtClean="0"/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Correlation</a:t>
            </a:r>
            <a:endParaRPr lang="en-US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72873" y="1225495"/>
            <a:ext cx="1790127" cy="296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8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4" grpId="0" animBg="1"/>
      <p:bldP spid="45" grpId="0" animBg="1"/>
      <p:bldP spid="5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Least Squares Estimator (LSE)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5410200" y="1066800"/>
            <a:ext cx="1143000" cy="762000"/>
            <a:chOff x="5410200" y="1066800"/>
            <a:chExt cx="1143000" cy="762000"/>
          </a:xfrm>
        </p:grpSpPr>
        <p:sp>
          <p:nvSpPr>
            <p:cNvPr id="8" name="Oval Callout 7"/>
            <p:cNvSpPr/>
            <p:nvPr/>
          </p:nvSpPr>
          <p:spPr bwMode="auto">
            <a:xfrm>
              <a:off x="5410200" y="1066800"/>
              <a:ext cx="1143000" cy="762000"/>
            </a:xfrm>
            <a:prstGeom prst="wedgeEllipseCallout">
              <a:avLst>
                <a:gd name="adj1" fmla="val 86911"/>
                <a:gd name="adj2" fmla="val 58796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5000" y="1295400"/>
              <a:ext cx="514297" cy="346364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25865" y="2002048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31111" y="2406759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914400" y="3193827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" name="Group 12"/>
          <p:cNvGrpSpPr/>
          <p:nvPr/>
        </p:nvGrpSpPr>
        <p:grpSpPr>
          <a:xfrm>
            <a:off x="1153065" y="1371605"/>
            <a:ext cx="1727639" cy="2041623"/>
            <a:chOff x="1153065" y="1066800"/>
            <a:chExt cx="1727639" cy="2041623"/>
          </a:xfrm>
        </p:grpSpPr>
        <p:sp>
          <p:nvSpPr>
            <p:cNvPr id="14" name="TextBox 13"/>
            <p:cNvSpPr txBox="1"/>
            <p:nvPr/>
          </p:nvSpPr>
          <p:spPr>
            <a:xfrm rot="19289708">
              <a:off x="1890104" y="1066800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 bwMode="auto">
            <a:xfrm rot="16200000">
              <a:off x="1652165" y="2504210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69688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07446" y="1703162"/>
              <a:ext cx="227180" cy="212563"/>
            </a:xfrm>
            <a:prstGeom prst="rect">
              <a:avLst/>
            </a:prstGeom>
            <a:ln w="12700" cmpd="sng">
              <a:noFill/>
            </a:ln>
          </p:spPr>
        </p:pic>
        <p:cxnSp>
          <p:nvCxnSpPr>
            <p:cNvPr id="18" name="Straight Connector 17"/>
            <p:cNvCxnSpPr/>
            <p:nvPr/>
          </p:nvCxnSpPr>
          <p:spPr bwMode="auto">
            <a:xfrm>
              <a:off x="1369688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/>
            <p:cNvCxnSpPr/>
            <p:nvPr/>
          </p:nvCxnSpPr>
          <p:spPr bwMode="auto">
            <a:xfrm>
              <a:off x="1646779" y="2803622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25570" y="2854754"/>
              <a:ext cx="147818" cy="228600"/>
            </a:xfrm>
            <a:prstGeom prst="rect">
              <a:avLst/>
            </a:prstGeom>
          </p:spPr>
        </p:pic>
        <p:sp>
          <p:nvSpPr>
            <p:cNvPr id="21" name="TextBox 40"/>
            <p:cNvSpPr txBox="1">
              <a:spLocks noChangeArrowheads="1"/>
            </p:cNvSpPr>
            <p:nvPr/>
          </p:nvSpPr>
          <p:spPr bwMode="auto">
            <a:xfrm rot="16200000">
              <a:off x="1133222" y="2290065"/>
              <a:ext cx="533400" cy="493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800" dirty="0"/>
                <a:t>…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34889" y="2008198"/>
              <a:ext cx="147818" cy="228600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 bwMode="auto">
            <a:xfrm>
              <a:off x="1646779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 bwMode="auto">
            <a:xfrm>
              <a:off x="1928488" y="2803622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1649342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Rectangle 25"/>
            <p:cNvSpPr/>
            <p:nvPr/>
          </p:nvSpPr>
          <p:spPr bwMode="auto">
            <a:xfrm>
              <a:off x="1925409" y="1660622"/>
              <a:ext cx="330970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 bwMode="auto">
            <a:xfrm>
              <a:off x="1918482" y="1965422"/>
              <a:ext cx="337897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1867682" y="1680736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19ys</a:t>
              </a:r>
              <a:endParaRPr lang="en-US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75379" y="1994003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34ys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593669" y="168841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40K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585203" y="199398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55K</a:t>
              </a:r>
              <a:endParaRPr 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570579" y="2834410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90K</a:t>
              </a:r>
              <a:endParaRPr lang="en-US" sz="1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76149" y="2826713"/>
              <a:ext cx="509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24ys</a:t>
              </a:r>
              <a:endParaRPr lang="en-US" sz="1000" dirty="0"/>
            </a:p>
          </p:txBody>
        </p:sp>
        <p:sp>
          <p:nvSpPr>
            <p:cNvPr id="34" name="TextBox 33"/>
            <p:cNvSpPr txBox="1"/>
            <p:nvPr/>
          </p:nvSpPr>
          <p:spPr>
            <a:xfrm rot="19289708">
              <a:off x="1295105" y="114770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Gender</a:t>
              </a:r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 rot="19289708">
              <a:off x="1575118" y="112606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Weight</a:t>
              </a:r>
              <a:endParaRPr lang="en-US" dirty="0"/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1600205"/>
            <a:ext cx="755985" cy="254167"/>
          </a:xfrm>
          <a:prstGeom prst="rect">
            <a:avLst/>
          </a:prstGeom>
        </p:spPr>
      </p:pic>
      <p:sp>
        <p:nvSpPr>
          <p:cNvPr id="37" name="Left Brace 36"/>
          <p:cNvSpPr/>
          <p:nvPr/>
        </p:nvSpPr>
        <p:spPr bwMode="auto">
          <a:xfrm>
            <a:off x="714022" y="2161921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202" y="2683785"/>
            <a:ext cx="136518" cy="114500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2277107" y="1219205"/>
            <a:ext cx="1685293" cy="2157210"/>
            <a:chOff x="2286000" y="914400"/>
            <a:chExt cx="1685293" cy="2157210"/>
          </a:xfrm>
        </p:grpSpPr>
        <p:sp>
          <p:nvSpPr>
            <p:cNvPr id="40" name="Rectangle 39"/>
            <p:cNvSpPr/>
            <p:nvPr/>
          </p:nvSpPr>
          <p:spPr bwMode="auto">
            <a:xfrm>
              <a:off x="2439445" y="1637921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41" name="Straight Connector 40"/>
            <p:cNvCxnSpPr/>
            <p:nvPr/>
          </p:nvCxnSpPr>
          <p:spPr bwMode="auto">
            <a:xfrm>
              <a:off x="2439445" y="1942721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2" name="TextBox 41"/>
            <p:cNvSpPr txBox="1"/>
            <p:nvPr/>
          </p:nvSpPr>
          <p:spPr>
            <a:xfrm rot="19289708">
              <a:off x="2286000" y="914400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377356" y="1640589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3.1</a:t>
              </a:r>
              <a:endParaRPr lang="en-US" sz="14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368890" y="19256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1.2</a:t>
              </a:r>
              <a:endParaRPr lang="en-US" sz="1400" dirty="0"/>
            </a:p>
          </p:txBody>
        </p:sp>
        <p:sp>
          <p:nvSpPr>
            <p:cNvPr id="45" name="Rectangle 44"/>
            <p:cNvSpPr/>
            <p:nvPr/>
          </p:nvSpPr>
          <p:spPr bwMode="auto">
            <a:xfrm rot="16200000">
              <a:off x="2439446" y="2780920"/>
              <a:ext cx="276578" cy="30479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363622" y="27638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2.5</a:t>
              </a:r>
              <a:endParaRPr lang="en-US" sz="1400" dirty="0"/>
            </a:p>
          </p:txBody>
        </p:sp>
      </p:grpSp>
      <p:sp>
        <p:nvSpPr>
          <p:cNvPr id="47" name="Rectangle 46"/>
          <p:cNvSpPr/>
          <p:nvPr/>
        </p:nvSpPr>
        <p:spPr bwMode="auto">
          <a:xfrm>
            <a:off x="1353837" y="1954562"/>
            <a:ext cx="923282" cy="322562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2429518" y="1947706"/>
            <a:ext cx="288038" cy="284177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49" name="Straight Connector 48"/>
          <p:cNvCxnSpPr/>
          <p:nvPr/>
        </p:nvCxnSpPr>
        <p:spPr bwMode="auto">
          <a:xfrm>
            <a:off x="911393" y="1854372"/>
            <a:ext cx="384007" cy="20303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/>
          <p:cNvCxnSpPr/>
          <p:nvPr/>
        </p:nvCxnSpPr>
        <p:spPr bwMode="auto">
          <a:xfrm flipH="1">
            <a:off x="2717556" y="1842838"/>
            <a:ext cx="605516" cy="24695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1800" y="1613435"/>
            <a:ext cx="702544" cy="229403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18709" y="4349694"/>
            <a:ext cx="3268981" cy="70971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72873" y="1225495"/>
            <a:ext cx="1790127" cy="29655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6644" y="3907545"/>
            <a:ext cx="3204916" cy="211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45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Least Squares Estimator (LSE)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5410200" y="1066800"/>
            <a:ext cx="1143000" cy="762000"/>
            <a:chOff x="5410200" y="1066800"/>
            <a:chExt cx="1143000" cy="762000"/>
          </a:xfrm>
        </p:grpSpPr>
        <p:sp>
          <p:nvSpPr>
            <p:cNvPr id="8" name="Oval Callout 7"/>
            <p:cNvSpPr/>
            <p:nvPr/>
          </p:nvSpPr>
          <p:spPr bwMode="auto">
            <a:xfrm>
              <a:off x="5410200" y="1066800"/>
              <a:ext cx="1143000" cy="762000"/>
            </a:xfrm>
            <a:prstGeom prst="wedgeEllipseCallout">
              <a:avLst>
                <a:gd name="adj1" fmla="val 86911"/>
                <a:gd name="adj2" fmla="val 58796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5000" y="1295400"/>
              <a:ext cx="514297" cy="346364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25865" y="2002048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31111" y="2406759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914400" y="3193827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" name="Group 12"/>
          <p:cNvGrpSpPr/>
          <p:nvPr/>
        </p:nvGrpSpPr>
        <p:grpSpPr>
          <a:xfrm>
            <a:off x="1153065" y="1371605"/>
            <a:ext cx="1727639" cy="2041623"/>
            <a:chOff x="1153065" y="1066800"/>
            <a:chExt cx="1727639" cy="2041623"/>
          </a:xfrm>
        </p:grpSpPr>
        <p:sp>
          <p:nvSpPr>
            <p:cNvPr id="14" name="TextBox 13"/>
            <p:cNvSpPr txBox="1"/>
            <p:nvPr/>
          </p:nvSpPr>
          <p:spPr>
            <a:xfrm rot="19289708">
              <a:off x="1890104" y="1066800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 bwMode="auto">
            <a:xfrm rot="16200000">
              <a:off x="1652165" y="2504210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69688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07446" y="1703162"/>
              <a:ext cx="227180" cy="212563"/>
            </a:xfrm>
            <a:prstGeom prst="rect">
              <a:avLst/>
            </a:prstGeom>
            <a:ln w="12700" cmpd="sng">
              <a:noFill/>
            </a:ln>
          </p:spPr>
        </p:pic>
        <p:cxnSp>
          <p:nvCxnSpPr>
            <p:cNvPr id="18" name="Straight Connector 17"/>
            <p:cNvCxnSpPr/>
            <p:nvPr/>
          </p:nvCxnSpPr>
          <p:spPr bwMode="auto">
            <a:xfrm>
              <a:off x="1369688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/>
            <p:cNvCxnSpPr/>
            <p:nvPr/>
          </p:nvCxnSpPr>
          <p:spPr bwMode="auto">
            <a:xfrm>
              <a:off x="1646779" y="2803622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25570" y="2854754"/>
              <a:ext cx="147818" cy="228600"/>
            </a:xfrm>
            <a:prstGeom prst="rect">
              <a:avLst/>
            </a:prstGeom>
          </p:spPr>
        </p:pic>
        <p:sp>
          <p:nvSpPr>
            <p:cNvPr id="21" name="TextBox 40"/>
            <p:cNvSpPr txBox="1">
              <a:spLocks noChangeArrowheads="1"/>
            </p:cNvSpPr>
            <p:nvPr/>
          </p:nvSpPr>
          <p:spPr bwMode="auto">
            <a:xfrm rot="16200000">
              <a:off x="1133222" y="2290065"/>
              <a:ext cx="533400" cy="493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800" dirty="0"/>
                <a:t>…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34889" y="2008198"/>
              <a:ext cx="147818" cy="228600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 bwMode="auto">
            <a:xfrm>
              <a:off x="1646779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 bwMode="auto">
            <a:xfrm>
              <a:off x="1928488" y="2803622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1649342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Rectangle 25"/>
            <p:cNvSpPr/>
            <p:nvPr/>
          </p:nvSpPr>
          <p:spPr bwMode="auto">
            <a:xfrm>
              <a:off x="1925409" y="1660622"/>
              <a:ext cx="330970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 bwMode="auto">
            <a:xfrm>
              <a:off x="1918482" y="1965422"/>
              <a:ext cx="337897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1867682" y="1680736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19ys</a:t>
              </a:r>
              <a:endParaRPr lang="en-US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75379" y="1994003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34ys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593669" y="168841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40K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585203" y="199398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55K</a:t>
              </a:r>
              <a:endParaRPr 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570579" y="2834410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90K</a:t>
              </a:r>
              <a:endParaRPr lang="en-US" sz="1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76149" y="2826713"/>
              <a:ext cx="509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24ys</a:t>
              </a:r>
              <a:endParaRPr lang="en-US" sz="1000" dirty="0"/>
            </a:p>
          </p:txBody>
        </p:sp>
        <p:sp>
          <p:nvSpPr>
            <p:cNvPr id="34" name="TextBox 33"/>
            <p:cNvSpPr txBox="1"/>
            <p:nvPr/>
          </p:nvSpPr>
          <p:spPr>
            <a:xfrm rot="19289708">
              <a:off x="1295105" y="114770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Gender</a:t>
              </a:r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 rot="19289708">
              <a:off x="1575118" y="112606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Weight</a:t>
              </a:r>
              <a:endParaRPr lang="en-US" dirty="0"/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1600205"/>
            <a:ext cx="755985" cy="254167"/>
          </a:xfrm>
          <a:prstGeom prst="rect">
            <a:avLst/>
          </a:prstGeom>
        </p:spPr>
      </p:pic>
      <p:sp>
        <p:nvSpPr>
          <p:cNvPr id="37" name="Left Brace 36"/>
          <p:cNvSpPr/>
          <p:nvPr/>
        </p:nvSpPr>
        <p:spPr bwMode="auto">
          <a:xfrm>
            <a:off x="714022" y="2161921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202" y="2683785"/>
            <a:ext cx="136518" cy="114500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2277107" y="1219205"/>
            <a:ext cx="1685293" cy="2157210"/>
            <a:chOff x="2286000" y="914400"/>
            <a:chExt cx="1685293" cy="2157210"/>
          </a:xfrm>
        </p:grpSpPr>
        <p:sp>
          <p:nvSpPr>
            <p:cNvPr id="40" name="Rectangle 39"/>
            <p:cNvSpPr/>
            <p:nvPr/>
          </p:nvSpPr>
          <p:spPr bwMode="auto">
            <a:xfrm>
              <a:off x="2439445" y="1637921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41" name="Straight Connector 40"/>
            <p:cNvCxnSpPr/>
            <p:nvPr/>
          </p:nvCxnSpPr>
          <p:spPr bwMode="auto">
            <a:xfrm>
              <a:off x="2439445" y="1942721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2" name="TextBox 41"/>
            <p:cNvSpPr txBox="1"/>
            <p:nvPr/>
          </p:nvSpPr>
          <p:spPr>
            <a:xfrm rot="19289708">
              <a:off x="2286000" y="914400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377356" y="1640589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3.1</a:t>
              </a:r>
              <a:endParaRPr lang="en-US" sz="14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368890" y="19256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1.2</a:t>
              </a:r>
              <a:endParaRPr lang="en-US" sz="1400" dirty="0"/>
            </a:p>
          </p:txBody>
        </p:sp>
        <p:sp>
          <p:nvSpPr>
            <p:cNvPr id="45" name="Rectangle 44"/>
            <p:cNvSpPr/>
            <p:nvPr/>
          </p:nvSpPr>
          <p:spPr bwMode="auto">
            <a:xfrm rot="16200000">
              <a:off x="2439446" y="2780920"/>
              <a:ext cx="276578" cy="30479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363622" y="27638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2.5</a:t>
              </a:r>
              <a:endParaRPr lang="en-US" sz="1400" dirty="0"/>
            </a:p>
          </p:txBody>
        </p:sp>
      </p:grpSp>
      <p:sp>
        <p:nvSpPr>
          <p:cNvPr id="47" name="Rectangle 46"/>
          <p:cNvSpPr/>
          <p:nvPr/>
        </p:nvSpPr>
        <p:spPr bwMode="auto">
          <a:xfrm>
            <a:off x="1353837" y="1954562"/>
            <a:ext cx="923282" cy="322562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2429518" y="1947706"/>
            <a:ext cx="288038" cy="284177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49" name="Straight Connector 48"/>
          <p:cNvCxnSpPr/>
          <p:nvPr/>
        </p:nvCxnSpPr>
        <p:spPr bwMode="auto">
          <a:xfrm>
            <a:off x="911393" y="1854372"/>
            <a:ext cx="384007" cy="20303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/>
          <p:cNvCxnSpPr/>
          <p:nvPr/>
        </p:nvCxnSpPr>
        <p:spPr bwMode="auto">
          <a:xfrm flipH="1">
            <a:off x="2717556" y="1842838"/>
            <a:ext cx="605516" cy="24695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1800" y="1613435"/>
            <a:ext cx="702544" cy="229403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18709" y="4349694"/>
            <a:ext cx="3268981" cy="70971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72873" y="1225495"/>
            <a:ext cx="1790127" cy="29655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6644" y="3907545"/>
            <a:ext cx="3204916" cy="211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7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Least Squares Estimator (LSE)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25865" y="1984281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31111" y="2388992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914400" y="3176060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8"/>
          <p:cNvGrpSpPr/>
          <p:nvPr/>
        </p:nvGrpSpPr>
        <p:grpSpPr>
          <a:xfrm>
            <a:off x="1371600" y="1353838"/>
            <a:ext cx="1585599" cy="2041622"/>
            <a:chOff x="1472587" y="1158777"/>
            <a:chExt cx="1585599" cy="2041622"/>
          </a:xfrm>
        </p:grpSpPr>
        <p:sp>
          <p:nvSpPr>
            <p:cNvPr id="10" name="TextBox 9"/>
            <p:cNvSpPr txBox="1"/>
            <p:nvPr/>
          </p:nvSpPr>
          <p:spPr>
            <a:xfrm rot="19289708">
              <a:off x="2067586" y="1158777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1472587" y="1218043"/>
              <a:ext cx="1270613" cy="1982356"/>
              <a:chOff x="1437440" y="1218043"/>
              <a:chExt cx="1270613" cy="1982356"/>
            </a:xfrm>
          </p:grpSpPr>
          <p:sp>
            <p:nvSpPr>
              <p:cNvPr id="12" name="Rectangle 11"/>
              <p:cNvSpPr/>
              <p:nvPr/>
            </p:nvSpPr>
            <p:spPr bwMode="auto">
              <a:xfrm>
                <a:off x="1512023" y="1752598"/>
                <a:ext cx="901416" cy="1447801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 rot="19289708">
                <a:off x="1437440" y="1239683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Gender</a:t>
                </a:r>
                <a:endParaRPr lang="en-US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 rot="19289708">
                <a:off x="1717453" y="1218043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Weight</a:t>
                </a:r>
                <a:endParaRPr lang="en-US" dirty="0"/>
              </a:p>
            </p:txBody>
          </p:sp>
        </p:grpSp>
      </p:grpSp>
      <p:sp>
        <p:nvSpPr>
          <p:cNvPr id="15" name="Left Brace 14"/>
          <p:cNvSpPr/>
          <p:nvPr/>
        </p:nvSpPr>
        <p:spPr bwMode="auto">
          <a:xfrm>
            <a:off x="714022" y="2144154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202" y="2666018"/>
            <a:ext cx="136518" cy="1145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2362200" y="1219200"/>
            <a:ext cx="1685293" cy="2191081"/>
            <a:chOff x="2491153" y="1009318"/>
            <a:chExt cx="1685293" cy="2191081"/>
          </a:xfrm>
        </p:grpSpPr>
        <p:sp>
          <p:nvSpPr>
            <p:cNvPr id="18" name="Rectangle 17"/>
            <p:cNvSpPr/>
            <p:nvPr/>
          </p:nvSpPr>
          <p:spPr bwMode="auto">
            <a:xfrm>
              <a:off x="2644598" y="1732838"/>
              <a:ext cx="277091" cy="146756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 rot="19289708">
              <a:off x="2491153" y="1009318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410200" y="1066800"/>
            <a:ext cx="1143000" cy="762000"/>
            <a:chOff x="5410200" y="1066800"/>
            <a:chExt cx="1143000" cy="762000"/>
          </a:xfrm>
        </p:grpSpPr>
        <p:sp>
          <p:nvSpPr>
            <p:cNvPr id="22" name="Oval Callout 21"/>
            <p:cNvSpPr/>
            <p:nvPr/>
          </p:nvSpPr>
          <p:spPr bwMode="auto">
            <a:xfrm>
              <a:off x="5410200" y="1066800"/>
              <a:ext cx="1143000" cy="762000"/>
            </a:xfrm>
            <a:prstGeom prst="wedgeEllipseCallout">
              <a:avLst>
                <a:gd name="adj1" fmla="val 86911"/>
                <a:gd name="adj2" fmla="val 58796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15000" y="1295400"/>
              <a:ext cx="514297" cy="346364"/>
            </a:xfrm>
            <a:prstGeom prst="rect">
              <a:avLst/>
            </a:prstGeom>
          </p:spPr>
        </p:pic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00" y="3617528"/>
            <a:ext cx="1125506" cy="25091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29602" y="3630957"/>
            <a:ext cx="827998" cy="268114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 bwMode="auto">
          <a:xfrm flipV="1">
            <a:off x="1553353" y="3395460"/>
            <a:ext cx="343538" cy="222068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rgbClr val="00CC9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/>
          <p:cNvCxnSpPr/>
          <p:nvPr/>
        </p:nvCxnSpPr>
        <p:spPr bwMode="auto">
          <a:xfrm flipH="1" flipV="1">
            <a:off x="2654191" y="3410281"/>
            <a:ext cx="589410" cy="22067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2873" y="1225495"/>
            <a:ext cx="1790127" cy="296550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6644" y="3907545"/>
            <a:ext cx="3204916" cy="211524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52943" y="5135999"/>
            <a:ext cx="1763530" cy="47314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12505" y="5736228"/>
            <a:ext cx="2093295" cy="293922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5179915" y="5687322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 where 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18709" y="4349694"/>
            <a:ext cx="3268981" cy="70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5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Linear Regression objective is Convex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37590"/>
            <a:ext cx="2786177" cy="39121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600406" y="1933897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 convex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75306" y="3163228"/>
            <a:ext cx="49423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Proof  1: </a:t>
            </a:r>
            <a:r>
              <a:rPr lang="en-US" dirty="0" smtClean="0"/>
              <a:t>                              is convex  in s.     </a:t>
            </a:r>
          </a:p>
          <a:p>
            <a:endParaRPr lang="en-US" dirty="0"/>
          </a:p>
          <a:p>
            <a:r>
              <a:rPr lang="en-US" dirty="0" smtClean="0"/>
              <a:t>                </a:t>
            </a:r>
          </a:p>
          <a:p>
            <a:r>
              <a:rPr lang="en-US" dirty="0"/>
              <a:t> </a:t>
            </a:r>
            <a:r>
              <a:rPr lang="en-US" dirty="0" smtClean="0"/>
              <a:t>             </a:t>
            </a:r>
          </a:p>
          <a:p>
            <a:r>
              <a:rPr lang="en-US" dirty="0" smtClean="0"/>
              <a:t>   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632" y="1845601"/>
            <a:ext cx="2223768" cy="78068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8337" y="3152289"/>
            <a:ext cx="1364463" cy="39121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7934" y="3740301"/>
            <a:ext cx="2372066" cy="440826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482473" y="3347894"/>
            <a:ext cx="12105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 smtClean="0"/>
              <a:t>                </a:t>
            </a:r>
          </a:p>
          <a:p>
            <a:r>
              <a:rPr lang="en-US" dirty="0"/>
              <a:t> </a:t>
            </a:r>
            <a:r>
              <a:rPr lang="en-US" dirty="0" smtClean="0"/>
              <a:t>             </a:t>
            </a:r>
          </a:p>
          <a:p>
            <a:r>
              <a:rPr lang="en-US" dirty="0" smtClean="0"/>
              <a:t>   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4416649" y="380312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 convex in </a:t>
            </a: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3850925"/>
            <a:ext cx="767064" cy="286753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4416649" y="4148617"/>
            <a:ext cx="3873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 composition of convex </a:t>
            </a:r>
            <a:r>
              <a:rPr lang="en-US" smtClean="0"/>
              <a:t>with affine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5536" y="4797325"/>
            <a:ext cx="2506864" cy="85875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4419600" y="5040868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 convex as sum of convex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4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9" grpId="0"/>
      <p:bldP spid="41" grpId="0"/>
      <p:bldP spid="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Linear Regression objective is Convex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37590"/>
            <a:ext cx="2786177" cy="39121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600406" y="1933897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 convex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75306" y="316322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Proof  2: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632" y="1845601"/>
            <a:ext cx="2223768" cy="78068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1810" y="3438355"/>
            <a:ext cx="5677705" cy="171108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183090" y="5498068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                         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2632" y="5523509"/>
            <a:ext cx="1206513" cy="29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26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Linear Regression objective is Convex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37590"/>
            <a:ext cx="2786177" cy="39121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600406" y="1933897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 convex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75306" y="316322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Proof  2: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632" y="1845601"/>
            <a:ext cx="2223768" cy="78068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183090" y="5498068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                         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2632" y="5523509"/>
            <a:ext cx="1206513" cy="2996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0325" y="3299403"/>
            <a:ext cx="6245475" cy="188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8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Gradient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705" y="1723245"/>
            <a:ext cx="2786177" cy="39121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032" y="1581515"/>
            <a:ext cx="2223768" cy="7806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4626" y="2743200"/>
            <a:ext cx="3894748" cy="8587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4008372"/>
            <a:ext cx="4713599" cy="94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36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Computing  F  in a distributed fashion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16" y="1385910"/>
            <a:ext cx="2786177" cy="39121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1191172"/>
            <a:ext cx="2223768" cy="7806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782358" y="3602243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787604" y="4006954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flipH="1">
            <a:off x="770893" y="4794022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 11"/>
          <p:cNvGrpSpPr/>
          <p:nvPr/>
        </p:nvGrpSpPr>
        <p:grpSpPr>
          <a:xfrm>
            <a:off x="1009558" y="2971800"/>
            <a:ext cx="1727639" cy="2041623"/>
            <a:chOff x="1153065" y="1066800"/>
            <a:chExt cx="1727639" cy="2041623"/>
          </a:xfrm>
        </p:grpSpPr>
        <p:sp>
          <p:nvSpPr>
            <p:cNvPr id="15" name="TextBox 14"/>
            <p:cNvSpPr txBox="1"/>
            <p:nvPr/>
          </p:nvSpPr>
          <p:spPr>
            <a:xfrm rot="19289708">
              <a:off x="1890104" y="1066800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 bwMode="auto">
            <a:xfrm rot="16200000">
              <a:off x="1652165" y="2504210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369688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07446" y="1703162"/>
              <a:ext cx="227180" cy="212563"/>
            </a:xfrm>
            <a:prstGeom prst="rect">
              <a:avLst/>
            </a:prstGeom>
            <a:ln w="12700" cmpd="sng">
              <a:noFill/>
            </a:ln>
          </p:spPr>
        </p:pic>
        <p:cxnSp>
          <p:nvCxnSpPr>
            <p:cNvPr id="19" name="Straight Connector 18"/>
            <p:cNvCxnSpPr/>
            <p:nvPr/>
          </p:nvCxnSpPr>
          <p:spPr bwMode="auto">
            <a:xfrm>
              <a:off x="1369688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/>
            <p:cNvCxnSpPr/>
            <p:nvPr/>
          </p:nvCxnSpPr>
          <p:spPr bwMode="auto">
            <a:xfrm>
              <a:off x="1646779" y="2803622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25570" y="2854754"/>
              <a:ext cx="147818" cy="228600"/>
            </a:xfrm>
            <a:prstGeom prst="rect">
              <a:avLst/>
            </a:prstGeom>
          </p:spPr>
        </p:pic>
        <p:sp>
          <p:nvSpPr>
            <p:cNvPr id="22" name="TextBox 40"/>
            <p:cNvSpPr txBox="1">
              <a:spLocks noChangeArrowheads="1"/>
            </p:cNvSpPr>
            <p:nvPr/>
          </p:nvSpPr>
          <p:spPr bwMode="auto">
            <a:xfrm rot="16200000">
              <a:off x="1133222" y="2290065"/>
              <a:ext cx="533400" cy="493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800" dirty="0"/>
                <a:t>…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34889" y="2008198"/>
              <a:ext cx="147818" cy="228600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 bwMode="auto">
            <a:xfrm>
              <a:off x="1646779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 bwMode="auto">
            <a:xfrm>
              <a:off x="1928488" y="2803622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>
              <a:off x="1649342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Rectangle 26"/>
            <p:cNvSpPr/>
            <p:nvPr/>
          </p:nvSpPr>
          <p:spPr bwMode="auto">
            <a:xfrm>
              <a:off x="1925409" y="1660622"/>
              <a:ext cx="330970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 bwMode="auto">
            <a:xfrm>
              <a:off x="1918482" y="1965422"/>
              <a:ext cx="337897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" name="TextBox 28"/>
            <p:cNvSpPr txBox="1"/>
            <p:nvPr/>
          </p:nvSpPr>
          <p:spPr>
            <a:xfrm>
              <a:off x="1867682" y="1680736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19ys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75379" y="1994003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34ys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593669" y="168841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40K</a:t>
              </a:r>
              <a:endParaRPr lang="en-US" sz="1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585203" y="199398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55K</a:t>
              </a:r>
              <a:endParaRPr lang="en-US" sz="10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570579" y="2834410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90K</a:t>
              </a:r>
              <a:endParaRPr lang="en-US" sz="10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876149" y="2826713"/>
              <a:ext cx="509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24ys</a:t>
              </a:r>
              <a:endParaRPr lang="en-US" sz="1000" dirty="0"/>
            </a:p>
          </p:txBody>
        </p:sp>
        <p:sp>
          <p:nvSpPr>
            <p:cNvPr id="37" name="TextBox 36"/>
            <p:cNvSpPr txBox="1"/>
            <p:nvPr/>
          </p:nvSpPr>
          <p:spPr>
            <a:xfrm rot="19289708">
              <a:off x="1295105" y="114770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Gender</a:t>
              </a:r>
              <a:endParaRPr 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 rot="19289708">
              <a:off x="1575118" y="112606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Weight</a:t>
              </a:r>
              <a:endParaRPr lang="en-US" dirty="0"/>
            </a:p>
          </p:txBody>
        </p:sp>
      </p:grpSp>
      <p:pic>
        <p:nvPicPr>
          <p:cNvPr id="39" name="Picture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9893" y="3200400"/>
            <a:ext cx="755985" cy="254167"/>
          </a:xfrm>
          <a:prstGeom prst="rect">
            <a:avLst/>
          </a:prstGeom>
        </p:spPr>
      </p:pic>
      <p:sp>
        <p:nvSpPr>
          <p:cNvPr id="40" name="Left Brace 39"/>
          <p:cNvSpPr/>
          <p:nvPr/>
        </p:nvSpPr>
        <p:spPr bwMode="auto">
          <a:xfrm>
            <a:off x="570515" y="3762116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4695" y="4283980"/>
            <a:ext cx="136518" cy="114500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2133600" y="2819400"/>
            <a:ext cx="1685293" cy="2157210"/>
            <a:chOff x="2286000" y="914400"/>
            <a:chExt cx="1685293" cy="2157210"/>
          </a:xfrm>
        </p:grpSpPr>
        <p:sp>
          <p:nvSpPr>
            <p:cNvPr id="43" name="Rectangle 42"/>
            <p:cNvSpPr/>
            <p:nvPr/>
          </p:nvSpPr>
          <p:spPr bwMode="auto">
            <a:xfrm>
              <a:off x="2439445" y="1637921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44" name="Straight Connector 43"/>
            <p:cNvCxnSpPr/>
            <p:nvPr/>
          </p:nvCxnSpPr>
          <p:spPr bwMode="auto">
            <a:xfrm>
              <a:off x="2439445" y="1942721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5" name="TextBox 44"/>
            <p:cNvSpPr txBox="1"/>
            <p:nvPr/>
          </p:nvSpPr>
          <p:spPr>
            <a:xfrm rot="19289708">
              <a:off x="2286000" y="914400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377356" y="1640589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3.1</a:t>
              </a:r>
              <a:endParaRPr lang="en-US" sz="14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368890" y="19256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1.2</a:t>
              </a:r>
              <a:endParaRPr lang="en-US" sz="1400" dirty="0"/>
            </a:p>
          </p:txBody>
        </p:sp>
        <p:sp>
          <p:nvSpPr>
            <p:cNvPr id="48" name="Rectangle 47"/>
            <p:cNvSpPr/>
            <p:nvPr/>
          </p:nvSpPr>
          <p:spPr bwMode="auto">
            <a:xfrm rot="16200000">
              <a:off x="2439446" y="2780920"/>
              <a:ext cx="276578" cy="30479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363622" y="27638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2.5</a:t>
              </a:r>
              <a:endParaRPr lang="en-US" sz="1400" dirty="0"/>
            </a:p>
          </p:txBody>
        </p:sp>
      </p:grpSp>
      <p:pic>
        <p:nvPicPr>
          <p:cNvPr id="50" name="Picture 4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28293" y="3213630"/>
            <a:ext cx="702544" cy="229403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 bwMode="auto">
          <a:xfrm>
            <a:off x="1210330" y="3554757"/>
            <a:ext cx="923282" cy="322562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2286011" y="3547901"/>
            <a:ext cx="288038" cy="284177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53" name="Straight Connector 52"/>
          <p:cNvCxnSpPr>
            <a:stCxn id="19" idx="2"/>
          </p:cNvCxnSpPr>
          <p:nvPr/>
        </p:nvCxnSpPr>
        <p:spPr bwMode="auto">
          <a:xfrm>
            <a:off x="767886" y="3454567"/>
            <a:ext cx="384007" cy="20303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/>
          <p:cNvCxnSpPr>
            <a:stCxn id="20" idx="2"/>
          </p:cNvCxnSpPr>
          <p:nvPr/>
        </p:nvCxnSpPr>
        <p:spPr bwMode="auto">
          <a:xfrm flipH="1">
            <a:off x="2574049" y="3443033"/>
            <a:ext cx="605516" cy="24695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extBox 1"/>
          <p:cNvSpPr txBox="1"/>
          <p:nvPr/>
        </p:nvSpPr>
        <p:spPr>
          <a:xfrm>
            <a:off x="4388484" y="2235863"/>
            <a:ext cx="175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rdd</a:t>
            </a:r>
            <a:r>
              <a:rPr lang="en-US" dirty="0" smtClean="0"/>
              <a:t> = [(x1,y1),</a:t>
            </a:r>
          </a:p>
          <a:p>
            <a:r>
              <a:rPr lang="en-US" dirty="0"/>
              <a:t> </a:t>
            </a:r>
            <a:r>
              <a:rPr lang="en-US" dirty="0" smtClean="0"/>
              <a:t>          (x2,y2),</a:t>
            </a:r>
          </a:p>
          <a:p>
            <a:r>
              <a:rPr lang="en-US" dirty="0"/>
              <a:t> </a:t>
            </a:r>
            <a:r>
              <a:rPr lang="en-US" dirty="0" smtClean="0"/>
              <a:t>           …</a:t>
            </a:r>
          </a:p>
          <a:p>
            <a:r>
              <a:rPr lang="en-US" dirty="0"/>
              <a:t> </a:t>
            </a:r>
            <a:r>
              <a:rPr lang="en-US" dirty="0" smtClean="0"/>
              <a:t>          (</a:t>
            </a:r>
            <a:r>
              <a:rPr lang="en-US" dirty="0" err="1" smtClean="0"/>
              <a:t>xn,yn</a:t>
            </a:r>
            <a:r>
              <a:rPr lang="en-US" dirty="0" smtClean="0"/>
              <a:t>)]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88484" y="3783189"/>
            <a:ext cx="319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beta = </a:t>
            </a:r>
            <a:r>
              <a:rPr lang="en-US" dirty="0" err="1" smtClean="0"/>
              <a:t>np.array</a:t>
            </a:r>
            <a:r>
              <a:rPr lang="en-US" dirty="0" smtClean="0"/>
              <a:t>([0.1,0.4,-2.0])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88484" y="4323253"/>
            <a:ext cx="40318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rdd.map</a:t>
            </a:r>
            <a:r>
              <a:rPr lang="en-US" dirty="0" smtClean="0"/>
              <a:t>( lambda (</a:t>
            </a:r>
            <a:r>
              <a:rPr lang="en-US" dirty="0" err="1" smtClean="0"/>
              <a:t>x,y</a:t>
            </a:r>
            <a:r>
              <a:rPr lang="en-US" dirty="0" smtClean="0"/>
              <a:t>): </a:t>
            </a:r>
          </a:p>
          <a:p>
            <a:r>
              <a:rPr lang="en-US" dirty="0"/>
              <a:t>	</a:t>
            </a:r>
            <a:r>
              <a:rPr lang="en-US" dirty="0" smtClean="0"/>
              <a:t>			(y-</a:t>
            </a:r>
            <a:r>
              <a:rPr lang="en-US" dirty="0" err="1" smtClean="0"/>
              <a:t>np.dot</a:t>
            </a:r>
            <a:r>
              <a:rPr lang="en-US" dirty="0" smtClean="0"/>
              <a:t>(</a:t>
            </a:r>
            <a:r>
              <a:rPr lang="en-US" dirty="0" err="1" smtClean="0"/>
              <a:t>beta,x</a:t>
            </a:r>
            <a:r>
              <a:rPr lang="en-US" dirty="0" smtClean="0"/>
              <a:t>)**2</a:t>
            </a:r>
          </a:p>
          <a:p>
            <a:r>
              <a:rPr lang="en-US" dirty="0"/>
              <a:t> </a:t>
            </a:r>
            <a:r>
              <a:rPr lang="en-US" dirty="0" smtClean="0"/>
              <a:t>             ).reduce(lambda </a:t>
            </a:r>
            <a:r>
              <a:rPr lang="en-US" dirty="0" err="1" smtClean="0"/>
              <a:t>x,y:x+y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88484" y="5545225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Q: Computing gradient?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1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powerpoint_newNEU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powerpoint_newNEU</Template>
  <TotalTime>4731</TotalTime>
  <Words>205</Words>
  <Application>Microsoft Macintosh PowerPoint</Application>
  <PresentationFormat>On-screen Show (4:3)</PresentationFormat>
  <Paragraphs>116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Calibri</vt:lpstr>
      <vt:lpstr>Helvetica</vt:lpstr>
      <vt:lpstr>Helvetica CE</vt:lpstr>
      <vt:lpstr>Helvetica Light Oblique</vt:lpstr>
      <vt:lpstr>ITC New Baskerville Roman</vt:lpstr>
      <vt:lpstr>ＭＳ Ｐゴシック</vt:lpstr>
      <vt:lpstr>Times New Roman</vt:lpstr>
      <vt:lpstr>Wingdings</vt:lpstr>
      <vt:lpstr>Arial</vt:lpstr>
      <vt:lpstr>powerpoint_newNEU</vt:lpstr>
      <vt:lpstr>Linear Regression</vt:lpstr>
      <vt:lpstr>Least Squares Estimator (LSE)</vt:lpstr>
      <vt:lpstr>Least Squares Estimator (LSE)</vt:lpstr>
      <vt:lpstr>Least Squares Estimator (LSE)</vt:lpstr>
      <vt:lpstr>Linear Regression objective is Convex</vt:lpstr>
      <vt:lpstr>Linear Regression objective is Convex</vt:lpstr>
      <vt:lpstr>Linear Regression objective is Convex</vt:lpstr>
      <vt:lpstr>Gradient</vt:lpstr>
      <vt:lpstr>Computing  F  in a distributed fashion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Ioannidis, Stratis</dc:creator>
  <cp:lastModifiedBy>Ioannidis, Stratis</cp:lastModifiedBy>
  <cp:revision>124</cp:revision>
  <dcterms:created xsi:type="dcterms:W3CDTF">2015-10-06T17:28:06Z</dcterms:created>
  <dcterms:modified xsi:type="dcterms:W3CDTF">2017-02-18T13:18:24Z</dcterms:modified>
</cp:coreProperties>
</file>